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7" r:id="rId4"/>
    <p:sldId id="428" r:id="rId5"/>
    <p:sldId id="476" r:id="rId6"/>
    <p:sldId id="471" r:id="rId7"/>
    <p:sldId id="474" r:id="rId8"/>
    <p:sldId id="477" r:id="rId9"/>
    <p:sldId id="470" r:id="rId10"/>
    <p:sldId id="475" r:id="rId11"/>
    <p:sldId id="434" r:id="rId12"/>
  </p:sldIdLst>
  <p:sldSz cx="9144000" cy="5715000" type="screen16x10"/>
  <p:notesSz cx="6858000" cy="9144000"/>
  <p:embeddedFontLst>
    <p:embeddedFont>
      <p:font typeface="MS PGothic" panose="020B0600070205080204" pitchFamily="34" charset="-128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95" autoAdjust="0"/>
    <p:restoredTop sz="94947" autoAdjust="0"/>
  </p:normalViewPr>
  <p:slideViewPr>
    <p:cSldViewPr>
      <p:cViewPr>
        <p:scale>
          <a:sx n="95" d="100"/>
          <a:sy n="95" d="100"/>
        </p:scale>
        <p:origin x="-72" y="-72"/>
      </p:cViewPr>
      <p:guideLst>
        <p:guide orient="horz" pos="1512"/>
        <p:guide pos="3312"/>
      </p:guideLst>
    </p:cSldViewPr>
  </p:slideViewPr>
  <p:outlineViewPr>
    <p:cViewPr>
      <p:scale>
        <a:sx n="33" d="100"/>
        <a:sy n="33" d="100"/>
      </p:scale>
      <p:origin x="0" y="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9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9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1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685801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make a number line?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1828800" y="2743202"/>
            <a:ext cx="5486400" cy="733614"/>
            <a:chOff x="228600" y="2114550"/>
            <a:chExt cx="5486400" cy="880336"/>
          </a:xfrm>
        </p:grpSpPr>
        <p:grpSp>
          <p:nvGrpSpPr>
            <p:cNvPr id="24" name="Group 23"/>
            <p:cNvGrpSpPr>
              <a:grpSpLocks noChangeAspect="1"/>
            </p:cNvGrpSpPr>
            <p:nvPr/>
          </p:nvGrpSpPr>
          <p:grpSpPr>
            <a:xfrm>
              <a:off x="228600" y="2114550"/>
              <a:ext cx="5486400" cy="252473"/>
              <a:chOff x="685800" y="4319701"/>
              <a:chExt cx="5486400" cy="252473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685800" y="4376486"/>
                <a:ext cx="5486400" cy="130889"/>
                <a:chOff x="1447800" y="4376486"/>
                <a:chExt cx="5486400" cy="130889"/>
              </a:xfrm>
            </p:grpSpPr>
            <p:cxnSp>
              <p:nvCxnSpPr>
                <p:cNvPr id="39" name="Straight Arrow Connector 38"/>
                <p:cNvCxnSpPr/>
                <p:nvPr/>
              </p:nvCxnSpPr>
              <p:spPr bwMode="auto">
                <a:xfrm>
                  <a:off x="1447800" y="4441984"/>
                  <a:ext cx="5486400" cy="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Oval 39"/>
                <p:cNvSpPr/>
                <p:nvPr/>
              </p:nvSpPr>
              <p:spPr bwMode="auto">
                <a:xfrm>
                  <a:off x="2155096" y="4376486"/>
                  <a:ext cx="118872" cy="122873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 bwMode="auto">
                <a:xfrm>
                  <a:off x="6233800" y="4384502"/>
                  <a:ext cx="118872" cy="122873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</p:grpSp>
          <p:cxnSp>
            <p:nvCxnSpPr>
              <p:cNvPr id="28" name="Straight Connector 27"/>
              <p:cNvCxnSpPr/>
              <p:nvPr/>
            </p:nvCxnSpPr>
            <p:spPr bwMode="auto">
              <a:xfrm>
                <a:off x="146163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auto">
              <a:xfrm>
                <a:off x="186859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auto">
              <a:xfrm>
                <a:off x="227555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 bwMode="auto">
              <a:xfrm>
                <a:off x="268251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 bwMode="auto">
              <a:xfrm>
                <a:off x="5531236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 bwMode="auto">
              <a:xfrm>
                <a:off x="308947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auto">
              <a:xfrm>
                <a:off x="349643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auto">
              <a:xfrm>
                <a:off x="390339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 bwMode="auto">
              <a:xfrm>
                <a:off x="431035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 bwMode="auto">
              <a:xfrm>
                <a:off x="471731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 bwMode="auto">
              <a:xfrm>
                <a:off x="512427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Box 24"/>
            <p:cNvSpPr txBox="1"/>
            <p:nvPr/>
          </p:nvSpPr>
          <p:spPr>
            <a:xfrm>
              <a:off x="839540" y="2367023"/>
              <a:ext cx="666819" cy="627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30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887927" y="2367023"/>
              <a:ext cx="647533" cy="627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40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 txBox="1">
            <a:spLocks/>
          </p:cNvSpPr>
          <p:nvPr/>
        </p:nvSpPr>
        <p:spPr bwMode="auto">
          <a:xfrm>
            <a:off x="457200" y="107950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Let’s try an example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 bwMode="auto">
          <a:xfrm>
            <a:off x="457200" y="382018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number would come right after 30?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>
          <a:xfrm>
            <a:off x="1828800" y="2743200"/>
            <a:ext cx="5486400" cy="210396"/>
            <a:chOff x="685800" y="4319700"/>
            <a:chExt cx="5486400" cy="252474"/>
          </a:xfrm>
        </p:grpSpPr>
        <p:grpSp>
          <p:nvGrpSpPr>
            <p:cNvPr id="25" name="Group 24"/>
            <p:cNvGrpSpPr/>
            <p:nvPr/>
          </p:nvGrpSpPr>
          <p:grpSpPr>
            <a:xfrm>
              <a:off x="685800" y="4376486"/>
              <a:ext cx="5486400" cy="130889"/>
              <a:chOff x="1447800" y="4376486"/>
              <a:chExt cx="5486400" cy="130889"/>
            </a:xfrm>
          </p:grpSpPr>
          <p:cxnSp>
            <p:nvCxnSpPr>
              <p:cNvPr id="37" name="Straight Arrow Connector 36"/>
              <p:cNvCxnSpPr/>
              <p:nvPr/>
            </p:nvCxnSpPr>
            <p:spPr bwMode="auto">
              <a:xfrm>
                <a:off x="1447800" y="4441984"/>
                <a:ext cx="548640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Oval 37"/>
              <p:cNvSpPr/>
              <p:nvPr/>
            </p:nvSpPr>
            <p:spPr bwMode="auto">
              <a:xfrm>
                <a:off x="2155096" y="4376486"/>
                <a:ext cx="118872" cy="122873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 bwMode="auto">
              <a:xfrm>
                <a:off x="6233800" y="4384502"/>
                <a:ext cx="118872" cy="122873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</p:grpSp>
        <p:cxnSp>
          <p:nvCxnSpPr>
            <p:cNvPr id="26" name="Straight Connector 25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>
              <a:off x="3903393" y="431970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2286001" y="2946192"/>
            <a:ext cx="666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30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801" y="2946192"/>
            <a:ext cx="6475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40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743201" y="2946192"/>
            <a:ext cx="5347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rPr>
              <a:t>31</a:t>
            </a:r>
          </a:p>
        </p:txBody>
      </p:sp>
      <p:sp>
        <p:nvSpPr>
          <p:cNvPr id="41" name="Text Placeholder 3"/>
          <p:cNvSpPr txBox="1">
            <a:spLocks/>
          </p:cNvSpPr>
          <p:nvPr/>
        </p:nvSpPr>
        <p:spPr bwMode="auto">
          <a:xfrm>
            <a:off x="457200" y="439168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number would come right before 40?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43601" y="2946192"/>
            <a:ext cx="618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rPr>
              <a:t>39</a:t>
            </a:r>
          </a:p>
        </p:txBody>
      </p:sp>
    </p:spTree>
    <p:extLst>
      <p:ext uri="{BB962C8B-B14F-4D97-AF65-F5344CB8AC3E}">
        <p14:creationId xmlns:p14="http://schemas.microsoft.com/office/powerpoint/2010/main" val="58233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23" grpId="0"/>
      <p:bldP spid="24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2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to create a number line 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numbering equally spaced points.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25" y="1333502"/>
            <a:ext cx="71437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create a number line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numbering equally spaced points.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1430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number line shows the order of numbers.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228600" y="2171700"/>
            <a:ext cx="8686800" cy="782750"/>
            <a:chOff x="228600" y="1543050"/>
            <a:chExt cx="8686800" cy="939297"/>
          </a:xfrm>
        </p:grpSpPr>
        <p:sp>
          <p:nvSpPr>
            <p:cNvPr id="22" name="Oval 21"/>
            <p:cNvSpPr/>
            <p:nvPr/>
          </p:nvSpPr>
          <p:spPr bwMode="auto">
            <a:xfrm>
              <a:off x="571500" y="1594335"/>
              <a:ext cx="118382" cy="128588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6448882" y="1600050"/>
              <a:ext cx="116783" cy="128588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4458746" y="1600050"/>
              <a:ext cx="116782" cy="128588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2534236" y="1594335"/>
              <a:ext cx="116783" cy="128588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 bwMode="auto">
            <a:xfrm>
              <a:off x="228600" y="1669286"/>
              <a:ext cx="8686800" cy="1699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634974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831985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1028996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1226006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2605080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1423017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>
              <a:off x="1620027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1817038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>
              <a:off x="2014049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>
              <a:off x="2211059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 bwMode="auto">
            <a:xfrm>
              <a:off x="2408070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 bwMode="auto">
            <a:xfrm>
              <a:off x="4533297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 bwMode="auto">
            <a:xfrm>
              <a:off x="4730308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 bwMode="auto">
            <a:xfrm>
              <a:off x="4927318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 bwMode="auto">
            <a:xfrm>
              <a:off x="5124329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 bwMode="auto">
            <a:xfrm>
              <a:off x="6503403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 bwMode="auto">
            <a:xfrm>
              <a:off x="5321340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 bwMode="auto">
            <a:xfrm>
              <a:off x="5518350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 bwMode="auto">
            <a:xfrm>
              <a:off x="5715361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5912371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 bwMode="auto">
            <a:xfrm>
              <a:off x="6109382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 bwMode="auto">
            <a:xfrm>
              <a:off x="6306392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 bwMode="auto">
            <a:xfrm>
              <a:off x="2792332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 bwMode="auto">
            <a:xfrm>
              <a:off x="2989343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 bwMode="auto">
            <a:xfrm>
              <a:off x="3186353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 bwMode="auto">
            <a:xfrm>
              <a:off x="3383364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 bwMode="auto">
            <a:xfrm>
              <a:off x="3580374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 bwMode="auto">
            <a:xfrm>
              <a:off x="3777385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 bwMode="auto">
            <a:xfrm>
              <a:off x="3974396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 bwMode="auto">
            <a:xfrm>
              <a:off x="4171406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 bwMode="auto">
            <a:xfrm>
              <a:off x="4368417" y="1543050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57"/>
            <p:cNvSpPr/>
            <p:nvPr/>
          </p:nvSpPr>
          <p:spPr bwMode="auto">
            <a:xfrm>
              <a:off x="8454800" y="1601749"/>
              <a:ext cx="116783" cy="128588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tx1"/>
                </a:solidFill>
                <a:ea typeface="MS PGothic" pitchFamily="34" charset="-128"/>
              </a:endParaRPr>
            </a:p>
          </p:txBody>
        </p:sp>
        <p:cxnSp>
          <p:nvCxnSpPr>
            <p:cNvPr id="59" name="Straight Connector 58"/>
            <p:cNvCxnSpPr/>
            <p:nvPr/>
          </p:nvCxnSpPr>
          <p:spPr bwMode="auto">
            <a:xfrm>
              <a:off x="6736226" y="1544749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 bwMode="auto">
            <a:xfrm>
              <a:off x="6933236" y="1544749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 bwMode="auto">
            <a:xfrm>
              <a:off x="7130247" y="1544749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 bwMode="auto">
            <a:xfrm>
              <a:off x="8509321" y="1544749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 bwMode="auto">
            <a:xfrm>
              <a:off x="7327258" y="1544749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 bwMode="auto">
            <a:xfrm>
              <a:off x="7524268" y="1544749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 bwMode="auto">
            <a:xfrm>
              <a:off x="7721279" y="1544749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 bwMode="auto">
            <a:xfrm>
              <a:off x="7918289" y="1544749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 bwMode="auto">
            <a:xfrm>
              <a:off x="8115300" y="1544749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 bwMode="auto">
            <a:xfrm>
              <a:off x="8312310" y="1544749"/>
              <a:ext cx="0" cy="2524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464895" y="1852939"/>
              <a:ext cx="440470" cy="627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0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273436" y="1852939"/>
              <a:ext cx="564252" cy="627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10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229100" y="1852939"/>
              <a:ext cx="665767" cy="627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20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273936" y="1854485"/>
              <a:ext cx="666819" cy="627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30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229600" y="1851395"/>
              <a:ext cx="647533" cy="627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40</a:t>
              </a:r>
            </a:p>
          </p:txBody>
        </p:sp>
      </p:grpSp>
      <p:cxnSp>
        <p:nvCxnSpPr>
          <p:cNvPr id="74" name="Straight Arrow Connector 73"/>
          <p:cNvCxnSpPr/>
          <p:nvPr/>
        </p:nvCxnSpPr>
        <p:spPr>
          <a:xfrm flipV="1">
            <a:off x="2624991" y="2971800"/>
            <a:ext cx="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4572000" y="2971800"/>
            <a:ext cx="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 Placeholder 3"/>
          <p:cNvSpPr txBox="1">
            <a:spLocks/>
          </p:cNvSpPr>
          <p:nvPr/>
        </p:nvSpPr>
        <p:spPr bwMode="auto">
          <a:xfrm>
            <a:off x="228600" y="393448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If a number is left of another, it is less.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 bwMode="auto">
          <a:xfrm>
            <a:off x="228600" y="462028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If a number is right of another, it is greater.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9" grpId="0"/>
      <p:bldP spid="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1371602"/>
            <a:ext cx="8343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Spacing the numbers unequally on the number line.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325880" y="2971801"/>
            <a:ext cx="6492240" cy="971319"/>
            <a:chOff x="1325880" y="3209501"/>
            <a:chExt cx="6492240" cy="971320"/>
          </a:xfrm>
        </p:grpSpPr>
        <p:cxnSp>
          <p:nvCxnSpPr>
            <p:cNvPr id="9" name="Straight Arrow Connector 8"/>
            <p:cNvCxnSpPr/>
            <p:nvPr/>
          </p:nvCxnSpPr>
          <p:spPr bwMode="auto">
            <a:xfrm>
              <a:off x="1325880" y="3339187"/>
              <a:ext cx="649224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725518" y="3209501"/>
              <a:ext cx="0" cy="24897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3429000" y="3209501"/>
              <a:ext cx="0" cy="24897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4229100" y="3209501"/>
              <a:ext cx="0" cy="24897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4651796" y="3209501"/>
              <a:ext cx="0" cy="24897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6515100" y="3209501"/>
              <a:ext cx="0" cy="24897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1828800" y="3209501"/>
              <a:ext cx="0" cy="24897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600200" y="3657600"/>
              <a:ext cx="675761" cy="523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5</a:t>
              </a:r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0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400300" y="3657600"/>
              <a:ext cx="543739" cy="523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5</a:t>
              </a:r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86100" y="3657600"/>
              <a:ext cx="659155" cy="523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5</a:t>
              </a:r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2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886200" y="3657600"/>
              <a:ext cx="646331" cy="523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53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45136" y="3657600"/>
              <a:ext cx="671979" cy="523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54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273936" y="3657600"/>
              <a:ext cx="655247" cy="523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55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686050" y="2603500"/>
            <a:ext cx="3771900" cy="1625600"/>
            <a:chOff x="2686050" y="2374900"/>
            <a:chExt cx="3771900" cy="162560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685800" y="914401"/>
            <a:ext cx="8001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Consecutive numbers are always one unit apart.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34440" y="3200399"/>
            <a:ext cx="6675120" cy="833110"/>
            <a:chOff x="1234440" y="3200400"/>
            <a:chExt cx="6675120" cy="833110"/>
          </a:xfrm>
        </p:grpSpPr>
        <p:grpSp>
          <p:nvGrpSpPr>
            <p:cNvPr id="47" name="Group 46"/>
            <p:cNvGrpSpPr/>
            <p:nvPr/>
          </p:nvGrpSpPr>
          <p:grpSpPr>
            <a:xfrm>
              <a:off x="1234440" y="3200400"/>
              <a:ext cx="6675120" cy="210394"/>
              <a:chOff x="1234440" y="3020080"/>
              <a:chExt cx="6675120" cy="210394"/>
            </a:xfrm>
          </p:grpSpPr>
          <p:cxnSp>
            <p:nvCxnSpPr>
              <p:cNvPr id="48" name="Straight Arrow Connector 47"/>
              <p:cNvCxnSpPr/>
              <p:nvPr/>
            </p:nvCxnSpPr>
            <p:spPr bwMode="auto">
              <a:xfrm>
                <a:off x="1234440" y="3134380"/>
                <a:ext cx="667512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9" name="Group 48"/>
              <p:cNvGrpSpPr/>
              <p:nvPr/>
            </p:nvGrpSpPr>
            <p:grpSpPr>
              <a:xfrm>
                <a:off x="1943100" y="3020080"/>
                <a:ext cx="5132070" cy="210394"/>
                <a:chOff x="1943100" y="4590206"/>
                <a:chExt cx="5132070" cy="210394"/>
              </a:xfrm>
            </p:grpSpPr>
            <p:cxnSp>
              <p:nvCxnSpPr>
                <p:cNvPr id="50" name="Straight Connector 49"/>
                <p:cNvCxnSpPr/>
                <p:nvPr/>
              </p:nvCxnSpPr>
              <p:spPr bwMode="auto">
                <a:xfrm>
                  <a:off x="1943100" y="4590206"/>
                  <a:ext cx="0" cy="21039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/>
                <p:cNvCxnSpPr/>
                <p:nvPr/>
              </p:nvCxnSpPr>
              <p:spPr bwMode="auto">
                <a:xfrm>
                  <a:off x="3226118" y="4590206"/>
                  <a:ext cx="0" cy="21039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/>
                <p:cNvCxnSpPr/>
                <p:nvPr/>
              </p:nvCxnSpPr>
              <p:spPr bwMode="auto">
                <a:xfrm>
                  <a:off x="4509136" y="4590206"/>
                  <a:ext cx="0" cy="21039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/>
                <p:cNvCxnSpPr/>
                <p:nvPr/>
              </p:nvCxnSpPr>
              <p:spPr bwMode="auto">
                <a:xfrm>
                  <a:off x="5792153" y="4590206"/>
                  <a:ext cx="0" cy="21039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 bwMode="auto">
                <a:xfrm>
                  <a:off x="7075170" y="4590206"/>
                  <a:ext cx="0" cy="21039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5" name="TextBox 54"/>
            <p:cNvSpPr txBox="1"/>
            <p:nvPr/>
          </p:nvSpPr>
          <p:spPr>
            <a:xfrm>
              <a:off x="1701936" y="3510290"/>
              <a:ext cx="6757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5</a:t>
              </a:r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0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959236" y="351029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5</a:t>
              </a:r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229100" y="3510290"/>
              <a:ext cx="65915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5</a:t>
              </a:r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2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588136" y="3510290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53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845436" y="3510290"/>
              <a:ext cx="6719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54</a:t>
              </a:r>
            </a:p>
          </p:txBody>
        </p:sp>
      </p:grpSp>
      <p:sp>
        <p:nvSpPr>
          <p:cNvPr id="61" name="Curved Down Arrow 60"/>
          <p:cNvSpPr/>
          <p:nvPr/>
        </p:nvSpPr>
        <p:spPr>
          <a:xfrm>
            <a:off x="1943100" y="2628900"/>
            <a:ext cx="1257300" cy="457200"/>
          </a:xfrm>
          <a:prstGeom prst="curvedDownArrow">
            <a:avLst/>
          </a:prstGeom>
          <a:solidFill>
            <a:srgbClr val="0000FF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" name="Curved Down Arrow 1"/>
          <p:cNvSpPr/>
          <p:nvPr/>
        </p:nvSpPr>
        <p:spPr>
          <a:xfrm>
            <a:off x="3200400" y="2628900"/>
            <a:ext cx="1371600" cy="457200"/>
          </a:xfrm>
          <a:prstGeom prst="curvedDownArrow">
            <a:avLst/>
          </a:prstGeom>
          <a:solidFill>
            <a:srgbClr val="0000FF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Curved Down Arrow 61"/>
          <p:cNvSpPr/>
          <p:nvPr/>
        </p:nvSpPr>
        <p:spPr>
          <a:xfrm>
            <a:off x="4572000" y="2628900"/>
            <a:ext cx="1371600" cy="457200"/>
          </a:xfrm>
          <a:prstGeom prst="curvedDownArrow">
            <a:avLst/>
          </a:prstGeom>
          <a:solidFill>
            <a:srgbClr val="0000FF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Curved Down Arrow 62"/>
          <p:cNvSpPr/>
          <p:nvPr/>
        </p:nvSpPr>
        <p:spPr>
          <a:xfrm>
            <a:off x="5943600" y="2628900"/>
            <a:ext cx="1257300" cy="457200"/>
          </a:xfrm>
          <a:prstGeom prst="curvedDownArrow">
            <a:avLst/>
          </a:prstGeom>
          <a:solidFill>
            <a:srgbClr val="0000FF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701937" y="2171700"/>
            <a:ext cx="6757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5</a:t>
            </a:r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171701" y="2171699"/>
            <a:ext cx="765648" cy="523220"/>
            <a:chOff x="2171700" y="2171700"/>
            <a:chExt cx="765648" cy="523220"/>
          </a:xfrm>
        </p:grpSpPr>
        <p:sp>
          <p:nvSpPr>
            <p:cNvPr id="66" name="TextBox 65"/>
            <p:cNvSpPr txBox="1"/>
            <p:nvPr/>
          </p:nvSpPr>
          <p:spPr>
            <a:xfrm>
              <a:off x="2628900" y="21717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171700" y="21717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377542" y="2171699"/>
            <a:ext cx="889942" cy="523220"/>
            <a:chOff x="3377541" y="2171700"/>
            <a:chExt cx="889942" cy="523220"/>
          </a:xfrm>
        </p:grpSpPr>
        <p:sp>
          <p:nvSpPr>
            <p:cNvPr id="69" name="TextBox 68"/>
            <p:cNvSpPr txBox="1"/>
            <p:nvPr/>
          </p:nvSpPr>
          <p:spPr>
            <a:xfrm>
              <a:off x="3377541" y="21717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959035" y="21717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634842" y="2171699"/>
            <a:ext cx="1004242" cy="523220"/>
            <a:chOff x="4634841" y="2171700"/>
            <a:chExt cx="1004242" cy="523220"/>
          </a:xfrm>
        </p:grpSpPr>
        <p:sp>
          <p:nvSpPr>
            <p:cNvPr id="71" name="TextBox 70"/>
            <p:cNvSpPr txBox="1"/>
            <p:nvPr/>
          </p:nvSpPr>
          <p:spPr>
            <a:xfrm>
              <a:off x="4634841" y="21717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330635" y="21717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006442" y="2171699"/>
            <a:ext cx="1004242" cy="523220"/>
            <a:chOff x="6006441" y="2171700"/>
            <a:chExt cx="1004242" cy="523220"/>
          </a:xfrm>
        </p:grpSpPr>
        <p:sp>
          <p:nvSpPr>
            <p:cNvPr id="72" name="TextBox 71"/>
            <p:cNvSpPr txBox="1"/>
            <p:nvPr/>
          </p:nvSpPr>
          <p:spPr>
            <a:xfrm>
              <a:off x="6006441" y="21717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702235" y="21717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806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/>
      <p:bldP spid="61" grpId="0" animBg="1"/>
      <p:bldP spid="2" grpId="0" animBg="1"/>
      <p:bldP spid="62" grpId="0" animBg="1"/>
      <p:bldP spid="63" grpId="0" animBg="1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1430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Steps for Creating a Number Line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gray">
          <a:xfrm>
            <a:off x="1" y="1859461"/>
            <a:ext cx="37918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gray">
          <a:xfrm>
            <a:off x="1" y="2644232"/>
            <a:ext cx="56938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gray">
          <a:xfrm>
            <a:off x="2" y="3429002"/>
            <a:ext cx="55656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cxnSp>
        <p:nvCxnSpPr>
          <p:cNvPr id="20" name="Straight Arrow Connector 19"/>
          <p:cNvCxnSpPr/>
          <p:nvPr/>
        </p:nvCxnSpPr>
        <p:spPr bwMode="auto">
          <a:xfrm>
            <a:off x="1234440" y="4457700"/>
            <a:ext cx="6675120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1943100" y="4343401"/>
            <a:ext cx="5132070" cy="210394"/>
            <a:chOff x="1943100" y="4590206"/>
            <a:chExt cx="5132070" cy="210394"/>
          </a:xfrm>
        </p:grpSpPr>
        <p:cxnSp>
          <p:nvCxnSpPr>
            <p:cNvPr id="21" name="Straight Connector 20"/>
            <p:cNvCxnSpPr/>
            <p:nvPr/>
          </p:nvCxnSpPr>
          <p:spPr bwMode="auto">
            <a:xfrm>
              <a:off x="1943100" y="4590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3226118" y="4590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auto">
            <a:xfrm>
              <a:off x="4509136" y="4590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5792153" y="4590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7075170" y="4590206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1714501" y="4686300"/>
            <a:ext cx="6719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000376" y="4686300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286251" y="4686300"/>
            <a:ext cx="659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26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72126" y="4686300"/>
            <a:ext cx="6335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27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858000" y="4686300"/>
            <a:ext cx="626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28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457200" y="279148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Place evenly spaced points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 bwMode="auto">
          <a:xfrm>
            <a:off x="457200" y="205740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Draw a straight line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 bwMode="auto">
          <a:xfrm>
            <a:off x="457200" y="359158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Number points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81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81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81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81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881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1" grpId="0"/>
      <p:bldP spid="14" grpId="0"/>
      <p:bldP spid="31" grpId="0"/>
      <p:bldP spid="32" grpId="0"/>
      <p:bldP spid="33" grpId="0"/>
      <p:bldP spid="34" grpId="0"/>
      <p:bldP spid="35" grpId="0"/>
      <p:bldP spid="26" grpId="0" build="p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1234440" y="3020081"/>
            <a:ext cx="6675120" cy="210394"/>
            <a:chOff x="1234440" y="3020080"/>
            <a:chExt cx="6675120" cy="210394"/>
          </a:xfrm>
        </p:grpSpPr>
        <p:cxnSp>
          <p:nvCxnSpPr>
            <p:cNvPr id="4" name="Straight Arrow Connector 3"/>
            <p:cNvCxnSpPr/>
            <p:nvPr/>
          </p:nvCxnSpPr>
          <p:spPr bwMode="auto">
            <a:xfrm>
              <a:off x="1234440" y="3134380"/>
              <a:ext cx="667512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/>
            <p:cNvGrpSpPr/>
            <p:nvPr/>
          </p:nvGrpSpPr>
          <p:grpSpPr>
            <a:xfrm>
              <a:off x="1943100" y="3020080"/>
              <a:ext cx="5132070" cy="210394"/>
              <a:chOff x="1943100" y="4590206"/>
              <a:chExt cx="5132070" cy="210394"/>
            </a:xfrm>
          </p:grpSpPr>
          <p:cxnSp>
            <p:nvCxnSpPr>
              <p:cNvPr id="6" name="Straight Connector 5"/>
              <p:cNvCxnSpPr/>
              <p:nvPr/>
            </p:nvCxnSpPr>
            <p:spPr bwMode="auto">
              <a:xfrm>
                <a:off x="1943100" y="4590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 bwMode="auto">
              <a:xfrm>
                <a:off x="3226118" y="4590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 bwMode="auto">
              <a:xfrm>
                <a:off x="4509136" y="4590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 bwMode="auto">
              <a:xfrm>
                <a:off x="5792153" y="4590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 bwMode="auto">
              <a:xfrm>
                <a:off x="7075170" y="4590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TextBox 10"/>
          <p:cNvSpPr txBox="1"/>
          <p:nvPr/>
        </p:nvSpPr>
        <p:spPr>
          <a:xfrm>
            <a:off x="1714501" y="3362980"/>
            <a:ext cx="6719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34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00376" y="3362980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35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86251" y="3362980"/>
            <a:ext cx="659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36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72126" y="3362980"/>
            <a:ext cx="6335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37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58000" y="3362980"/>
            <a:ext cx="627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38</a:t>
            </a:r>
          </a:p>
        </p:txBody>
      </p:sp>
      <p:sp>
        <p:nvSpPr>
          <p:cNvPr id="32" name="Text Placeholder 3"/>
          <p:cNvSpPr txBox="1">
            <a:spLocks/>
          </p:cNvSpPr>
          <p:nvPr/>
        </p:nvSpPr>
        <p:spPr bwMode="auto">
          <a:xfrm>
            <a:off x="514350" y="1143001"/>
            <a:ext cx="8115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Numbers increase in order from left to right.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88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961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32" grpId="0"/>
      <p:bldP spid="3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3"/>
          <p:cNvSpPr txBox="1">
            <a:spLocks/>
          </p:cNvSpPr>
          <p:nvPr/>
        </p:nvSpPr>
        <p:spPr bwMode="auto">
          <a:xfrm>
            <a:off x="571500" y="1028702"/>
            <a:ext cx="7086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I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dentify the end points, then count numbers in between.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34440" y="3149528"/>
            <a:ext cx="6675120" cy="866120"/>
            <a:chOff x="1234440" y="3149529"/>
            <a:chExt cx="6675120" cy="866120"/>
          </a:xfrm>
        </p:grpSpPr>
        <p:cxnSp>
          <p:nvCxnSpPr>
            <p:cNvPr id="44" name="Straight Arrow Connector 43"/>
            <p:cNvCxnSpPr/>
            <p:nvPr/>
          </p:nvCxnSpPr>
          <p:spPr bwMode="auto">
            <a:xfrm>
              <a:off x="1234440" y="3287969"/>
              <a:ext cx="667512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1943100" y="314952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 bwMode="auto">
            <a:xfrm>
              <a:off x="7075170" y="3149529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1714500" y="3492429"/>
              <a:ext cx="6078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47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845436" y="349242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51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532127" y="4268390"/>
            <a:ext cx="6079746" cy="1262910"/>
            <a:chOff x="1532127" y="4268389"/>
            <a:chExt cx="6079746" cy="1262910"/>
          </a:xfrm>
        </p:grpSpPr>
        <p:sp>
          <p:nvSpPr>
            <p:cNvPr id="53" name="Rectangle 10"/>
            <p:cNvSpPr>
              <a:spLocks noChangeArrowheads="1"/>
            </p:cNvSpPr>
            <p:nvPr/>
          </p:nvSpPr>
          <p:spPr bwMode="gray">
            <a:xfrm>
              <a:off x="1532127" y="4268389"/>
              <a:ext cx="982473" cy="12629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kern="0" noProof="0" dirty="0" smtClean="0">
                  <a:solidFill>
                    <a:schemeClr val="accent5"/>
                  </a:solidFill>
                  <a:latin typeface="Orly's Font 2" pitchFamily="66" charset="0"/>
                </a:rPr>
                <a:t>End point</a:t>
              </a:r>
              <a:endPara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endParaRPr>
            </a:p>
          </p:txBody>
        </p:sp>
        <p:sp>
          <p:nvSpPr>
            <p:cNvPr id="54" name="Rectangle 10"/>
            <p:cNvSpPr>
              <a:spLocks noChangeArrowheads="1"/>
            </p:cNvSpPr>
            <p:nvPr/>
          </p:nvSpPr>
          <p:spPr bwMode="gray">
            <a:xfrm>
              <a:off x="6629400" y="4268389"/>
              <a:ext cx="982473" cy="12629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kern="0" noProof="0" dirty="0" smtClean="0">
                  <a:solidFill>
                    <a:schemeClr val="accent5"/>
                  </a:solidFill>
                  <a:latin typeface="Orly's Font 2" pitchFamily="66" charset="0"/>
                </a:rPr>
                <a:t>End point</a:t>
              </a:r>
              <a:endPara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endParaRPr>
            </a:p>
          </p:txBody>
        </p:sp>
      </p:grpSp>
      <p:sp>
        <p:nvSpPr>
          <p:cNvPr id="55" name="Curved Down Arrow 54"/>
          <p:cNvSpPr/>
          <p:nvPr/>
        </p:nvSpPr>
        <p:spPr>
          <a:xfrm>
            <a:off x="1828800" y="2553889"/>
            <a:ext cx="1371600" cy="532211"/>
          </a:xfrm>
          <a:prstGeom prst="curvedDownArrow">
            <a:avLst/>
          </a:prstGeom>
          <a:solidFill>
            <a:srgbClr val="0000FF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4" name="Straight Connector 63"/>
          <p:cNvCxnSpPr/>
          <p:nvPr/>
        </p:nvCxnSpPr>
        <p:spPr bwMode="auto">
          <a:xfrm>
            <a:off x="3226118" y="3149530"/>
            <a:ext cx="0" cy="2103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 bwMode="auto">
          <a:xfrm>
            <a:off x="4509136" y="3149530"/>
            <a:ext cx="0" cy="2103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 bwMode="auto">
          <a:xfrm>
            <a:off x="5792154" y="3149530"/>
            <a:ext cx="0" cy="2103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Curved Down Arrow 66"/>
          <p:cNvSpPr/>
          <p:nvPr/>
        </p:nvSpPr>
        <p:spPr>
          <a:xfrm>
            <a:off x="3200400" y="2553889"/>
            <a:ext cx="1371600" cy="532211"/>
          </a:xfrm>
          <a:prstGeom prst="curvedDownArrow">
            <a:avLst/>
          </a:prstGeom>
          <a:solidFill>
            <a:srgbClr val="0000FF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959236" y="3492429"/>
            <a:ext cx="608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48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216537" y="3492429"/>
            <a:ext cx="5989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49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486401" y="3492429"/>
            <a:ext cx="6757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50</a:t>
            </a:r>
          </a:p>
        </p:txBody>
      </p:sp>
      <p:sp>
        <p:nvSpPr>
          <p:cNvPr id="73" name="Curved Down Arrow 72"/>
          <p:cNvSpPr/>
          <p:nvPr/>
        </p:nvSpPr>
        <p:spPr>
          <a:xfrm>
            <a:off x="4572000" y="2514600"/>
            <a:ext cx="1257300" cy="571500"/>
          </a:xfrm>
          <a:prstGeom prst="curvedDownArrow">
            <a:avLst/>
          </a:prstGeom>
          <a:solidFill>
            <a:srgbClr val="0000FF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Curved Down Arrow 73"/>
          <p:cNvSpPr/>
          <p:nvPr/>
        </p:nvSpPr>
        <p:spPr>
          <a:xfrm>
            <a:off x="5829300" y="2514600"/>
            <a:ext cx="1371600" cy="571500"/>
          </a:xfrm>
          <a:prstGeom prst="curvedDownArrow">
            <a:avLst/>
          </a:prstGeom>
          <a:solidFill>
            <a:srgbClr val="0000FF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45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5" grpId="0" animBg="1"/>
      <p:bldP spid="67" grpId="0" animBg="1"/>
      <p:bldP spid="70" grpId="0"/>
      <p:bldP spid="71" grpId="0"/>
      <p:bldP spid="72" grpId="0"/>
      <p:bldP spid="73" grpId="0" animBg="1"/>
      <p:bldP spid="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371603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number line is similar to a ruler.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036" y="2628901"/>
            <a:ext cx="6281928" cy="81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685800" y="4229094"/>
            <a:ext cx="7886700" cy="758160"/>
            <a:chOff x="228600" y="2114550"/>
            <a:chExt cx="5486400" cy="814739"/>
          </a:xfrm>
        </p:grpSpPr>
        <p:grpSp>
          <p:nvGrpSpPr>
            <p:cNvPr id="60" name="Group 59"/>
            <p:cNvGrpSpPr>
              <a:grpSpLocks noChangeAspect="1"/>
            </p:cNvGrpSpPr>
            <p:nvPr/>
          </p:nvGrpSpPr>
          <p:grpSpPr>
            <a:xfrm>
              <a:off x="228600" y="2114550"/>
              <a:ext cx="5486400" cy="252473"/>
              <a:chOff x="685800" y="4319701"/>
              <a:chExt cx="5486400" cy="252473"/>
            </a:xfrm>
          </p:grpSpPr>
          <p:grpSp>
            <p:nvGrpSpPr>
              <p:cNvPr id="63" name="Group 62"/>
              <p:cNvGrpSpPr/>
              <p:nvPr/>
            </p:nvGrpSpPr>
            <p:grpSpPr>
              <a:xfrm>
                <a:off x="685800" y="4376486"/>
                <a:ext cx="5486400" cy="130889"/>
                <a:chOff x="1447800" y="4376486"/>
                <a:chExt cx="5486400" cy="130889"/>
              </a:xfrm>
            </p:grpSpPr>
            <p:cxnSp>
              <p:nvCxnSpPr>
                <p:cNvPr id="75" name="Straight Arrow Connector 74"/>
                <p:cNvCxnSpPr/>
                <p:nvPr/>
              </p:nvCxnSpPr>
              <p:spPr bwMode="auto">
                <a:xfrm>
                  <a:off x="1447800" y="4441984"/>
                  <a:ext cx="5486400" cy="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Oval 75"/>
                <p:cNvSpPr/>
                <p:nvPr/>
              </p:nvSpPr>
              <p:spPr bwMode="auto">
                <a:xfrm>
                  <a:off x="2155096" y="4376486"/>
                  <a:ext cx="118872" cy="122873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sp>
              <p:nvSpPr>
                <p:cNvPr id="77" name="Oval 76"/>
                <p:cNvSpPr/>
                <p:nvPr/>
              </p:nvSpPr>
              <p:spPr bwMode="auto">
                <a:xfrm>
                  <a:off x="6233800" y="4384502"/>
                  <a:ext cx="118872" cy="122873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</p:grpSp>
          <p:cxnSp>
            <p:nvCxnSpPr>
              <p:cNvPr id="64" name="Straight Connector 63"/>
              <p:cNvCxnSpPr/>
              <p:nvPr/>
            </p:nvCxnSpPr>
            <p:spPr bwMode="auto">
              <a:xfrm>
                <a:off x="146163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 bwMode="auto">
              <a:xfrm>
                <a:off x="186859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 bwMode="auto">
              <a:xfrm>
                <a:off x="227555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 bwMode="auto">
              <a:xfrm>
                <a:off x="268251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 bwMode="auto">
              <a:xfrm>
                <a:off x="5531236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308947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349643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 bwMode="auto">
              <a:xfrm>
                <a:off x="390339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431035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 bwMode="auto">
              <a:xfrm>
                <a:off x="471731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512427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Box 60"/>
            <p:cNvSpPr txBox="1"/>
            <p:nvPr/>
          </p:nvSpPr>
          <p:spPr>
            <a:xfrm>
              <a:off x="839540" y="2367023"/>
              <a:ext cx="306414" cy="562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0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814248" y="2367023"/>
              <a:ext cx="392523" cy="562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23099</TotalTime>
  <Words>221</Words>
  <Application>Microsoft Office PowerPoint</Application>
  <PresentationFormat>On-screen Show (16:10)</PresentationFormat>
  <Paragraphs>79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Courier New</vt:lpstr>
      <vt:lpstr>MS PGothic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316</cp:revision>
  <dcterms:created xsi:type="dcterms:W3CDTF">2011-06-12T17:04:43Z</dcterms:created>
  <dcterms:modified xsi:type="dcterms:W3CDTF">2015-06-07T15:02:35Z</dcterms:modified>
</cp:coreProperties>
</file>